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1" r:id="rId2"/>
    <p:sldId id="275" r:id="rId3"/>
    <p:sldId id="259" r:id="rId4"/>
    <p:sldId id="272" r:id="rId5"/>
    <p:sldId id="273" r:id="rId6"/>
    <p:sldId id="266" r:id="rId7"/>
    <p:sldId id="267" r:id="rId8"/>
    <p:sldId id="278" r:id="rId9"/>
    <p:sldId id="268" r:id="rId10"/>
    <p:sldId id="270" r:id="rId11"/>
    <p:sldId id="276" r:id="rId12"/>
    <p:sldId id="261" r:id="rId13"/>
    <p:sldId id="262" r:id="rId14"/>
    <p:sldId id="263" r:id="rId15"/>
    <p:sldId id="260" r:id="rId16"/>
    <p:sldId id="264" r:id="rId17"/>
    <p:sldId id="265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lseyandersen1@outlook.com" initials="k" lastIdx="2" clrIdx="0">
    <p:extLst>
      <p:ext uri="{19B8F6BF-5375-455C-9EA6-DF929625EA0E}">
        <p15:presenceInfo xmlns:p15="http://schemas.microsoft.com/office/powerpoint/2012/main" userId="e89c1ec4824d298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12"/>
    <p:restoredTop sz="94696"/>
  </p:normalViewPr>
  <p:slideViewPr>
    <p:cSldViewPr snapToGrid="0" snapToObjects="1">
      <p:cViewPr varScale="1">
        <p:scale>
          <a:sx n="96" d="100"/>
          <a:sy n="96" d="100"/>
        </p:scale>
        <p:origin x="5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29T09:45:26.829" idx="1">
    <p:pos x="7810" y="-326"/>
    <p:text/>
    <p:extLst>
      <p:ext uri="{C676402C-5697-4E1C-873F-D02D1690AC5C}">
        <p15:threadingInfo xmlns:p15="http://schemas.microsoft.com/office/powerpoint/2012/main" timeZoneBias="240"/>
      </p:ext>
    </p:extLst>
  </p:cm>
  <p:cm authorId="1" dt="2018-07-29T09:45:27.995" idx="2">
    <p:pos x="7693" y="-525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84E12-9030-8D44-A220-A0F3B762BCD8}" type="datetimeFigureOut">
              <a:rPr lang="en-US" smtClean="0"/>
              <a:t>3/18/19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2C0B8-C1B9-8849-86C8-F14855ACF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74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1A52-ABFB-4CD8-A182-D2ECA0D172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08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Mathmatical</a:t>
            </a:r>
            <a:r>
              <a:rPr lang="en-US" dirty="0"/>
              <a:t> models are useful, but there is also the potential for the application of statistical models to epidemic network modeling. </a:t>
            </a:r>
            <a:r>
              <a:rPr lang="en-US" dirty="0" err="1"/>
              <a:t>Expoential</a:t>
            </a:r>
            <a:r>
              <a:rPr lang="en-US" dirty="0"/>
              <a:t> random graph models have been utilized for many years in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2E8B3-5D92-9B40-8A54-6960DD7258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67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2E8B3-5D92-9B40-8A54-6960DD7258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2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99A1-58BE-EB48-AEF4-6E4147B55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63F285-6BAB-7E4C-B952-6F1A8DA4D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33B3A-8B4E-0C47-BD80-B4FE7BF9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4C442-27D1-9D4D-A048-DC65C5BD3709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AC8AD-BB1D-874A-AF3B-4674CDCFF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D832D-E5C3-2C44-985D-D3079FBA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1B9A-6497-5345-B210-2DBBEFEAD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03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8B78-4E1F-0643-8899-3A7BCB6FB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E986D-FCCF-CC4B-AD9E-2BEEEE695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079CB-B83E-F949-83DE-6B8F34DF4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4C442-27D1-9D4D-A048-DC65C5BD3709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3651C-8E4A-D649-9266-C2AC2FE55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0436B-E631-9149-8032-B4B5049E4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1B9A-6497-5345-B210-2DBBEFEAD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74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C935E4-2FA8-2241-9AEC-C3B21C5CAA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266E8-D207-8743-988C-1875C22D8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D1932-26BF-D24D-A254-B4891889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4C442-27D1-9D4D-A048-DC65C5BD3709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A57E3-2B91-5048-A0AD-82C35AB1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97FFB-5873-F04E-AA80-EB91CF143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1B9A-6497-5345-B210-2DBBEFEAD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1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ED3AE-5F09-6246-AC87-639E49F0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BA98-4771-2146-8398-A200BEC37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F1937-923F-B54A-998B-9DEA539B1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4C442-27D1-9D4D-A048-DC65C5BD3709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1C967-1E4F-5549-8BF9-1E91FB779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79AC8-8440-5D49-8682-6F3B8231C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1B9A-6497-5345-B210-2DBBEFEAD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9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2BE83-EA72-BB4A-A359-8B87DE757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44028-15CE-EE45-99B5-1F44B8BBF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E9832-9CDD-EE4B-8C44-1AEE2B0C9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4C442-27D1-9D4D-A048-DC65C5BD3709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B5698-56E2-C349-9C57-9D814D80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9A92-EE50-6041-A8AF-AAC1C0E90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1B9A-6497-5345-B210-2DBBEFEAD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2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0183D-4DA8-164A-897A-A58F2F35F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08640-C079-A44C-A835-B22357A97D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52BD1-9B0D-C743-8FF6-C89B5C017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473CA-8F71-C948-8E1F-80AEDD9D8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4C442-27D1-9D4D-A048-DC65C5BD3709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95832-D184-6041-AA31-BA8FD5CE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252CC-121E-1D44-A834-4BE2BC1F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1B9A-6497-5345-B210-2DBBEFEAD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28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736E-9D05-474F-A6B5-89EA4851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426B0-C7FF-044F-9852-D06EDF254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0B01E-C416-4B4E-9A87-9555F1689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A69DB-CB18-BA4D-9386-1F83BB910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8C862-1FB8-E940-B2AC-BB0699BCA3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25AAA8-0300-504B-B9B7-4FA5E626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4C442-27D1-9D4D-A048-DC65C5BD3709}" type="datetimeFigureOut">
              <a:rPr lang="en-US" smtClean="0"/>
              <a:t>3/18/19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AE92E2-1F69-4844-B4B1-D75AE698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7D7586-F0F3-EA42-973D-254A1CF6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1B9A-6497-5345-B210-2DBBEFEAD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68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BE2C-21FC-8841-8111-0A7FF980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DE71C5-0EDB-DA48-BCA4-BA1D6D7E5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4C442-27D1-9D4D-A048-DC65C5BD3709}" type="datetimeFigureOut">
              <a:rPr lang="en-US" smtClean="0"/>
              <a:t>3/18/19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434D9-07FA-DD4B-ACA4-FB4FDD1B7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C3A7E-0B88-6C49-8A30-D5DFF042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1B9A-6497-5345-B210-2DBBEFEAD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83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A6C931-D9F6-3C45-82EE-94585B198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4C442-27D1-9D4D-A048-DC65C5BD3709}" type="datetimeFigureOut">
              <a:rPr lang="en-US" smtClean="0"/>
              <a:t>3/18/19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4648A0-55E4-2842-8157-22B81BA78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0C007-2D10-0C4A-A96D-3144FFD5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1B9A-6497-5345-B210-2DBBEFEAD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09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23562-3DF3-6F45-AAF2-B10FBFEE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A08BD-D640-B249-A572-D8BD15F80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04557-8A51-F94B-B681-920087994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9A09C-080B-B749-ADF2-82FE8871E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4C442-27D1-9D4D-A048-DC65C5BD3709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FE056-AFE5-C540-BB41-7BEB9B4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84F7A-3737-1B4F-8588-DC3DE4C0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1B9A-6497-5345-B210-2DBBEFEAD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09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3AFE8-7C59-164D-86B7-4361C7CE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C70950-3024-B84D-A444-F8C3587EC5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9901F-F5C5-EE49-876A-3608F7453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D5BF3-AD04-5D48-8370-ADCFC5B63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4C442-27D1-9D4D-A048-DC65C5BD3709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18FF-0D27-A04B-B1DA-38685CE46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4CD0C-4D83-8141-A197-E9893598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1B9A-6497-5345-B210-2DBBEFEAD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9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AFE660-EA3A-EA4E-9167-2BBB00665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ACBA0-0A2B-6343-9602-AA6AC268E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CD401-BE2E-F346-BEAF-429475CCF2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4C442-27D1-9D4D-A048-DC65C5BD3709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3B89A-D304-7D40-8241-6F4B024E1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70B43-560D-D94E-ADD7-DA27BAF5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51B9A-6497-5345-B210-2DBBEFEAD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4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(null)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(null)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(null)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3" t="5000" r="5610" b="6323"/>
          <a:stretch/>
        </p:blipFill>
        <p:spPr>
          <a:xfrm>
            <a:off x="11018292" y="5486399"/>
            <a:ext cx="1173708" cy="13716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325449"/>
            <a:ext cx="10515600" cy="2852737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Century Gothic" panose="020B0502020202020204" pitchFamily="34" charset="0"/>
              </a:rPr>
              <a:t>Epidemic Networks</a:t>
            </a:r>
            <a:endParaRPr lang="en-US" sz="4800" dirty="0">
              <a:latin typeface="Century Gothic" panose="020B0502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249223"/>
            <a:ext cx="10515600" cy="1500187"/>
          </a:xfrm>
        </p:spPr>
        <p:txBody>
          <a:bodyPr>
            <a:normAutofit/>
          </a:bodyPr>
          <a:lstStyle/>
          <a:p>
            <a:r>
              <a:rPr lang="en-US" err="1">
                <a:latin typeface="Baskerville" charset="0"/>
                <a:ea typeface="Baskerville" charset="0"/>
                <a:cs typeface="Baskerville" charset="0"/>
              </a:rPr>
              <a:t>Garrettlab</a:t>
            </a:r>
            <a:r>
              <a:rPr lang="en-US">
                <a:latin typeface="Baskerville" charset="0"/>
                <a:ea typeface="Baskerville" charset="0"/>
                <a:cs typeface="Baskerville" charset="0"/>
              </a:rPr>
              <a:t>.com</a:t>
            </a:r>
            <a:r>
              <a:rPr lang="en-US" dirty="0">
                <a:latin typeface="Baskerville" charset="0"/>
                <a:ea typeface="Baskerville" charset="0"/>
                <a:cs typeface="Baskerville" charset="0"/>
              </a:rPr>
              <a:t>	</a:t>
            </a:r>
            <a:endParaRPr lang="en-US" dirty="0">
              <a:solidFill>
                <a:schemeClr val="bg1">
                  <a:lumMod val="65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garrettlab.com</a:t>
            </a:r>
            <a:endParaRPr lang="en-US" dirty="0">
              <a:solidFill>
                <a:schemeClr val="bg1">
                  <a:lumMod val="65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endParaRPr lang="en-US" dirty="0"/>
          </a:p>
        </p:txBody>
      </p:sp>
      <p:pic>
        <p:nvPicPr>
          <p:cNvPr id="10" name="Picture 2" descr="http://isfs.institute.ifas.ufl.edu/media/isfsinstituteifasufledu/logos/ifas-long-horiz-powerpoint.png">
            <a:extLst>
              <a:ext uri="{FF2B5EF4-FFF2-40B4-BE49-F238E27FC236}">
                <a16:creationId xmlns:a16="http://schemas.microsoft.com/office/drawing/2014/main" id="{07B3E31F-4F00-F746-9192-F0071ECA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9" y="5486398"/>
            <a:ext cx="5786383" cy="119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791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2AC89-577B-8840-93FB-F614653CE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56" y="365125"/>
            <a:ext cx="10515600" cy="1325563"/>
          </a:xfrm>
        </p:spPr>
        <p:txBody>
          <a:bodyPr/>
          <a:lstStyle/>
          <a:p>
            <a:r>
              <a:rPr lang="en-US" dirty="0"/>
              <a:t>Epidemics in horticultural trade networks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0BDF86-2ECD-5143-8581-FBA991F4D6CD}"/>
              </a:ext>
            </a:extLst>
          </p:cNvPr>
          <p:cNvSpPr txBox="1">
            <a:spLocks/>
          </p:cNvSpPr>
          <p:nvPr/>
        </p:nvSpPr>
        <p:spPr>
          <a:xfrm>
            <a:off x="496956" y="1681861"/>
            <a:ext cx="63577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Multi-layer network that looked at growers, wholesalers, and retailers </a:t>
            </a:r>
          </a:p>
          <a:p>
            <a:endParaRPr lang="en-US" dirty="0"/>
          </a:p>
          <a:p>
            <a:r>
              <a:rPr lang="en-US" dirty="0"/>
              <a:t>Once infection was detected, infected nurseries were isolated until infection dropped below a detection threshold 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Focusing epidemics on hub growers is most useful for controlling spread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C6B7DE-DC9E-4C43-9A9B-545CAC775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834" y="1690688"/>
            <a:ext cx="4499114" cy="4694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C23A6A-DB75-0C4F-9CE7-8B27E6F3CE6A}"/>
              </a:ext>
            </a:extLst>
          </p:cNvPr>
          <p:cNvSpPr/>
          <p:nvPr/>
        </p:nvSpPr>
        <p:spPr>
          <a:xfrm>
            <a:off x="9826487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Nelson &amp; Boone 2015</a:t>
            </a:r>
          </a:p>
        </p:txBody>
      </p:sp>
    </p:spTree>
    <p:extLst>
      <p:ext uri="{BB962C8B-B14F-4D97-AF65-F5344CB8AC3E}">
        <p14:creationId xmlns:p14="http://schemas.microsoft.com/office/powerpoint/2010/main" val="1204489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FFF2F-F3A8-A74C-AE8C-F96F80ED5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231" y="1897711"/>
            <a:ext cx="10515600" cy="1325563"/>
          </a:xfrm>
        </p:spPr>
        <p:txBody>
          <a:bodyPr/>
          <a:lstStyle/>
          <a:p>
            <a:r>
              <a:rPr lang="en-US" dirty="0"/>
              <a:t>Exponential Random Graph Models (ERGMs)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5F4A7-BDB9-AD44-97D3-2D40D1BBC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782" y="3609640"/>
            <a:ext cx="2637008" cy="20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1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BAB2-E71A-9D42-AEAF-512F372D2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144"/>
            <a:ext cx="10515600" cy="1325563"/>
          </a:xfrm>
        </p:spPr>
        <p:txBody>
          <a:bodyPr/>
          <a:lstStyle/>
          <a:p>
            <a:r>
              <a:rPr lang="en-US" dirty="0"/>
              <a:t>Concept: Exponential Random Graph Models (ERGMs)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2E01F-D1C0-2248-AD80-E23399AD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0758" cy="4669170"/>
          </a:xfrm>
        </p:spPr>
        <p:txBody>
          <a:bodyPr>
            <a:normAutofit/>
          </a:bodyPr>
          <a:lstStyle/>
          <a:p>
            <a:r>
              <a:rPr lang="en-US" dirty="0"/>
              <a:t>Statistical modeling framework to understand the generative process driving link formation in a network that deviates from random</a:t>
            </a:r>
          </a:p>
          <a:p>
            <a:endParaRPr lang="en-US" dirty="0"/>
          </a:p>
          <a:p>
            <a:r>
              <a:rPr lang="en-US" dirty="0"/>
              <a:t>Predicts probability of a link, conditional on the structure of the rest of the network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26DCC3-B84B-B244-BD70-7892E34C2655}"/>
              </a:ext>
            </a:extLst>
          </p:cNvPr>
          <p:cNvSpPr txBox="1"/>
          <p:nvPr/>
        </p:nvSpPr>
        <p:spPr>
          <a:xfrm>
            <a:off x="7626096" y="1277241"/>
            <a:ext cx="4368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Consider sampled network data on edges between yellow and gray nodes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94FC78-996F-0F4E-BA90-CF8791144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40" y="1853377"/>
            <a:ext cx="2637008" cy="2037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52AEF1-0E4A-D94F-BD80-4C94B42A7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404" y="4641273"/>
            <a:ext cx="2868706" cy="2216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EDBFE4-E63A-0F48-ABF6-62E0DA732B98}"/>
              </a:ext>
            </a:extLst>
          </p:cNvPr>
          <p:cNvSpPr txBox="1"/>
          <p:nvPr/>
        </p:nvSpPr>
        <p:spPr>
          <a:xfrm>
            <a:off x="7740463" y="4001294"/>
            <a:ext cx="4419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Does this differ from simple random graphs with the same number of nodes and links (10 million possible)? </a:t>
            </a:r>
          </a:p>
        </p:txBody>
      </p:sp>
    </p:spTree>
    <p:extLst>
      <p:ext uri="{BB962C8B-B14F-4D97-AF65-F5344CB8AC3E}">
        <p14:creationId xmlns:p14="http://schemas.microsoft.com/office/powerpoint/2010/main" val="252569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random graph models (ERGMs)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688033" cy="4395066"/>
          </a:xfrm>
        </p:spPr>
        <p:txBody>
          <a:bodyPr>
            <a:normAutofit/>
          </a:bodyPr>
          <a:lstStyle/>
          <a:p>
            <a:r>
              <a:rPr lang="en-US" dirty="0"/>
              <a:t>Fit using Monte Carlo Markov Chain maximum likelihood estimation</a:t>
            </a:r>
          </a:p>
          <a:p>
            <a:endParaRPr lang="en-US" dirty="0"/>
          </a:p>
          <a:p>
            <a:r>
              <a:rPr lang="en-US" dirty="0"/>
              <a:t>Predictor types (and examples of hypotheses)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Node</a:t>
            </a:r>
            <a:r>
              <a:rPr lang="en-US" dirty="0"/>
              <a:t> -  H: node of type X is more likely to have a link than other types of nodes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Dyad</a:t>
            </a:r>
            <a:r>
              <a:rPr lang="en-US" dirty="0"/>
              <a:t>-  H: nodes of type X and Y are more likely to have a link between them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Relation</a:t>
            </a:r>
            <a:r>
              <a:rPr lang="en-US" dirty="0"/>
              <a:t>-  H: a node with link type X is more likely to have link type 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1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1273"/>
            <a:ext cx="10515600" cy="1325563"/>
          </a:xfrm>
        </p:spPr>
        <p:txBody>
          <a:bodyPr/>
          <a:lstStyle/>
          <a:p>
            <a:r>
              <a:rPr lang="en-US" dirty="0"/>
              <a:t>ERGM Model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1355396"/>
            <a:ext cx="10911840" cy="541116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Null model: a random graph model</a:t>
            </a:r>
          </a:p>
          <a:p>
            <a:pPr lvl="1"/>
            <a:r>
              <a:rPr lang="en-US" dirty="0"/>
              <a:t>Network ~ edges </a:t>
            </a:r>
          </a:p>
          <a:p>
            <a:pPr lvl="1"/>
            <a:r>
              <a:rPr lang="en-US" dirty="0"/>
              <a:t>Single model term analogous to the intercept in a regression model</a:t>
            </a:r>
          </a:p>
          <a:p>
            <a:endParaRPr lang="en-US" dirty="0"/>
          </a:p>
          <a:p>
            <a:r>
              <a:rPr lang="en-US" dirty="0"/>
              <a:t>The null model fit can be compared to the fit of more complicated models</a:t>
            </a:r>
          </a:p>
          <a:p>
            <a:endParaRPr lang="en-US" dirty="0"/>
          </a:p>
          <a:p>
            <a:r>
              <a:rPr lang="en-US" dirty="0"/>
              <a:t>Compare models using statistics like AIC and BIC, to evaluate the trade-off between adding more parameters and improving the model fit</a:t>
            </a:r>
          </a:p>
          <a:p>
            <a:endParaRPr lang="en-US" b="1" dirty="0"/>
          </a:p>
          <a:p>
            <a:r>
              <a:rPr lang="en-US" b="1" dirty="0"/>
              <a:t>Simulate networks based on specified network models- important for using sampled seed system data to estimate the larger network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535FF7-1FF7-1642-8716-124BE8B0AE5E}"/>
              </a:ext>
            </a:extLst>
          </p:cNvPr>
          <p:cNvSpPr/>
          <p:nvPr/>
        </p:nvSpPr>
        <p:spPr>
          <a:xfrm>
            <a:off x="9617528" y="293914"/>
            <a:ext cx="2269671" cy="15512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Useful R Packages: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statnet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ergm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stergm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122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19" y="198871"/>
            <a:ext cx="11587161" cy="4857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19" y="5283676"/>
            <a:ext cx="1247100" cy="1355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110" y="5391719"/>
            <a:ext cx="1279379" cy="1347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884" y="5716971"/>
            <a:ext cx="2116849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3436" y="5854131"/>
            <a:ext cx="1933575" cy="640080"/>
          </a:xfrm>
          <a:prstGeom prst="rect">
            <a:avLst/>
          </a:prstGeom>
        </p:spPr>
      </p:pic>
      <p:pic>
        <p:nvPicPr>
          <p:cNvPr id="9" name="Picture 8" descr="Logo CIP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7" y="5716971"/>
            <a:ext cx="104842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57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451" b="5467"/>
          <a:stretch/>
        </p:blipFill>
        <p:spPr>
          <a:xfrm>
            <a:off x="2437781" y="-624968"/>
            <a:ext cx="8958766" cy="81525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BEFFA-F177-6A4C-8176-AAD0095C9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13" r="86900" b="59381"/>
          <a:stretch/>
        </p:blipFill>
        <p:spPr>
          <a:xfrm>
            <a:off x="571859" y="1436279"/>
            <a:ext cx="1865922" cy="3055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421CE-BFE5-BB4D-BFE4-0D1C76AC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7164" y="0"/>
            <a:ext cx="10515600" cy="1294338"/>
          </a:xfrm>
        </p:spPr>
        <p:txBody>
          <a:bodyPr>
            <a:normAutofit fontScale="90000"/>
          </a:bodyPr>
          <a:lstStyle/>
          <a:p>
            <a:r>
              <a:rPr lang="en-US" dirty="0"/>
              <a:t>Ecuador Seed Network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13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00FCB0-3FD8-A94C-BC6C-C256D0A75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000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In the potato seed system in Ecuador, what is the effect of node type on the probability that a link exists?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7593A-CD77-FD4F-B273-BEB94EF1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72" y="1743012"/>
            <a:ext cx="7320280" cy="396284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     Model: </a:t>
            </a:r>
          </a:p>
          <a:p>
            <a:pPr marL="0" indent="0">
              <a:buNone/>
            </a:pPr>
            <a:r>
              <a:rPr lang="en-US" sz="2600" i="1" dirty="0"/>
              <a:t>	Y ~ edges + </a:t>
            </a:r>
            <a:r>
              <a:rPr lang="en-US" sz="2600" i="1" dirty="0" err="1"/>
              <a:t>nodematch</a:t>
            </a:r>
            <a:r>
              <a:rPr lang="en-US" sz="2600" i="1" dirty="0"/>
              <a:t>(“gender”) + </a:t>
            </a:r>
            <a:r>
              <a:rPr lang="en-US" sz="2600" i="1" dirty="0" err="1"/>
              <a:t>nodematch</a:t>
            </a:r>
            <a:r>
              <a:rPr lang="en-US" sz="2600" i="1" dirty="0"/>
              <a:t>               	(“type”) + mutual + </a:t>
            </a:r>
            <a:r>
              <a:rPr lang="en-US" sz="2600" i="1" dirty="0" err="1"/>
              <a:t>idegrange</a:t>
            </a:r>
            <a:r>
              <a:rPr lang="en-US" sz="2600" i="1" dirty="0"/>
              <a:t>(1) + </a:t>
            </a:r>
            <a:r>
              <a:rPr lang="en-US" sz="2600" i="1" dirty="0" err="1"/>
              <a:t>gwidegree</a:t>
            </a:r>
            <a:r>
              <a:rPr lang="en-US" sz="2600" i="1" dirty="0"/>
              <a:t>(1)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Node type </a:t>
            </a:r>
            <a:r>
              <a:rPr lang="en-US" dirty="0"/>
              <a:t>had an effect on the likelihood that reported links exist in the potato transaction network (P &lt; 0.0001). </a:t>
            </a:r>
          </a:p>
          <a:p>
            <a:endParaRPr lang="en-US" dirty="0"/>
          </a:p>
          <a:p>
            <a:r>
              <a:rPr lang="en-US" dirty="0"/>
              <a:t>Farmers were much more likely to report transaction links with institutions (like CONPAPA) than with other farmers.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BB1BC-89F7-004C-967F-3F8EF0F84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51" b="5467"/>
          <a:stretch/>
        </p:blipFill>
        <p:spPr>
          <a:xfrm>
            <a:off x="7406640" y="1198404"/>
            <a:ext cx="5907024" cy="537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336FDF-3D17-494F-9AB5-4266749C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71" y="1884095"/>
            <a:ext cx="9862457" cy="43873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F673E6-8DF7-CF45-B595-265D788D1AD6}"/>
              </a:ext>
            </a:extLst>
          </p:cNvPr>
          <p:cNvSpPr txBox="1">
            <a:spLocks/>
          </p:cNvSpPr>
          <p:nvPr/>
        </p:nvSpPr>
        <p:spPr>
          <a:xfrm>
            <a:off x="838199" y="40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Let’s move to the markdown!</a:t>
            </a:r>
            <a:br>
              <a:rPr lang="en-US" dirty="0"/>
            </a:br>
            <a:r>
              <a:rPr lang="en-US" sz="3200" dirty="0" err="1"/>
              <a:t>kelseyandersen.github.io</a:t>
            </a:r>
            <a:r>
              <a:rPr lang="en-US" sz="3200" dirty="0"/>
              <a:t>/</a:t>
            </a:r>
            <a:r>
              <a:rPr lang="en-US" sz="3200" dirty="0" err="1"/>
              <a:t>NetworksPlantPathology</a:t>
            </a:r>
            <a:r>
              <a:rPr lang="en-US" sz="3200" dirty="0"/>
              <a:t>/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C9446F-7087-544E-978F-B982BDE2766E}"/>
              </a:ext>
            </a:extLst>
          </p:cNvPr>
          <p:cNvCxnSpPr/>
          <p:nvPr/>
        </p:nvCxnSpPr>
        <p:spPr>
          <a:xfrm flipH="1">
            <a:off x="7082367" y="2080191"/>
            <a:ext cx="880533" cy="59584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736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283CFE-5F0D-FB43-BD37-CA517409F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949C38E-4562-8542-9C6D-171FCCC64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43" y="2104622"/>
            <a:ext cx="3815443" cy="493944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2FCD21-DDB7-894C-AA1B-71909FEA9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networks can be useful for modeling epidemics </a:t>
            </a:r>
          </a:p>
          <a:p>
            <a:endParaRPr lang="en-US" dirty="0"/>
          </a:p>
          <a:p>
            <a:r>
              <a:rPr lang="en-US" dirty="0"/>
              <a:t>Advantages and disadvantages of network analysis </a:t>
            </a:r>
          </a:p>
          <a:p>
            <a:endParaRPr lang="en-US" dirty="0"/>
          </a:p>
          <a:p>
            <a:r>
              <a:rPr lang="en-US" dirty="0"/>
              <a:t>Network property examples</a:t>
            </a:r>
          </a:p>
          <a:p>
            <a:endParaRPr lang="en-US" dirty="0"/>
          </a:p>
          <a:p>
            <a:r>
              <a:rPr lang="en-US" dirty="0"/>
              <a:t>R code!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7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D1E6F-DF98-6D49-AE99-A0C21F448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58" y="193107"/>
            <a:ext cx="10515600" cy="1325563"/>
          </a:xfrm>
        </p:spPr>
        <p:txBody>
          <a:bodyPr/>
          <a:lstStyle/>
          <a:p>
            <a:r>
              <a:rPr lang="en-US" dirty="0"/>
              <a:t>Network Models for Epidemics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4BE12-CAE2-FE4E-BA5E-F5319EE2F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models are effective tools for modeling human, animal, and plant diseases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5AB299-D1BF-B44B-BED0-C63B5FA602C3}"/>
              </a:ext>
            </a:extLst>
          </p:cNvPr>
          <p:cNvSpPr/>
          <p:nvPr/>
        </p:nvSpPr>
        <p:spPr>
          <a:xfrm>
            <a:off x="3048000" y="3386667"/>
            <a:ext cx="829733" cy="812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206D037-1461-1D41-9462-979A60DABF92}"/>
              </a:ext>
            </a:extLst>
          </p:cNvPr>
          <p:cNvSpPr/>
          <p:nvPr/>
        </p:nvSpPr>
        <p:spPr>
          <a:xfrm>
            <a:off x="6466840" y="2895909"/>
            <a:ext cx="829733" cy="812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307032-C9EC-D04D-9A64-93F04606588D}"/>
              </a:ext>
            </a:extLst>
          </p:cNvPr>
          <p:cNvCxnSpPr>
            <a:stCxn id="4" idx="6"/>
          </p:cNvCxnSpPr>
          <p:nvPr/>
        </p:nvCxnSpPr>
        <p:spPr>
          <a:xfrm flipV="1">
            <a:off x="3877733" y="3386667"/>
            <a:ext cx="2569634" cy="406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CF7B60-EEEA-1A48-A344-4E4A9A01030A}"/>
              </a:ext>
            </a:extLst>
          </p:cNvPr>
          <p:cNvSpPr txBox="1"/>
          <p:nvPr/>
        </p:nvSpPr>
        <p:spPr>
          <a:xfrm>
            <a:off x="1999826" y="4237253"/>
            <a:ext cx="2926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can be: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Farmers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Communities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Landscapes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16F125-20A4-5343-BF07-ACAF0588A212}"/>
              </a:ext>
            </a:extLst>
          </p:cNvPr>
          <p:cNvSpPr txBox="1"/>
          <p:nvPr/>
        </p:nvSpPr>
        <p:spPr>
          <a:xfrm>
            <a:off x="5326686" y="3775947"/>
            <a:ext cx="65100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movement of pathogens between nodes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Probability of infection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Links can be weighted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dynamic or fixed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vary over time (formation and dissolution)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generated based on empirical trade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 modeled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7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3338D-01C6-E546-BA4F-4A2A099D0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models vs. Standard Differential Equation Models (SIR, for example)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9310F5-1684-9145-AAA3-2DDEEA451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106" b="47159"/>
          <a:stretch/>
        </p:blipFill>
        <p:spPr>
          <a:xfrm>
            <a:off x="234651" y="2232972"/>
            <a:ext cx="2781186" cy="330185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56E55B2F-1D9F-4247-B74A-C3205E50B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6169664"/>
            <a:ext cx="65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inheri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7B362F-1E3B-A149-B175-790629802444}"/>
              </a:ext>
            </a:extLst>
          </p:cNvPr>
          <p:cNvSpPr/>
          <p:nvPr/>
        </p:nvSpPr>
        <p:spPr>
          <a:xfrm>
            <a:off x="8299699" y="6354330"/>
            <a:ext cx="3240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Anuwat</a:t>
            </a:r>
            <a:r>
              <a:rPr lang="en-US" dirty="0"/>
              <a:t> </a:t>
            </a:r>
            <a:r>
              <a:rPr lang="en-US" dirty="0" err="1"/>
              <a:t>Wiratsudakul</a:t>
            </a:r>
            <a:r>
              <a:rPr lang="en-US" dirty="0"/>
              <a:t>, et al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78957-F99D-B54A-94D6-5E201ED93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80" r="66502"/>
          <a:stretch/>
        </p:blipFill>
        <p:spPr>
          <a:xfrm>
            <a:off x="5865922" y="2153460"/>
            <a:ext cx="3015609" cy="2875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2BDD1-1B8A-CC48-8FFC-2C51E6F72C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85" b="49145"/>
          <a:stretch/>
        </p:blipFill>
        <p:spPr>
          <a:xfrm>
            <a:off x="3229615" y="2232972"/>
            <a:ext cx="2774106" cy="3177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18CDA3-04D3-D749-90E5-78B61B7CA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29" t="53980" r="37098"/>
          <a:stretch/>
        </p:blipFill>
        <p:spPr>
          <a:xfrm>
            <a:off x="8922706" y="2156803"/>
            <a:ext cx="2617304" cy="287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7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E8FF-A19B-844D-A272-E31219F1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 of network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BB2F8-452E-4F42-A438-091ED410A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Advantages</a:t>
            </a:r>
          </a:p>
          <a:p>
            <a:pPr lvl="1"/>
            <a:r>
              <a:rPr lang="en-US" dirty="0"/>
              <a:t>Realistic contact structures between individuals  </a:t>
            </a:r>
          </a:p>
          <a:p>
            <a:pPr lvl="1"/>
            <a:r>
              <a:rPr lang="en-US" dirty="0"/>
              <a:t>Can accurately capture trade patterns</a:t>
            </a:r>
          </a:p>
          <a:p>
            <a:pPr lvl="1"/>
            <a:r>
              <a:rPr lang="en-US" dirty="0"/>
              <a:t>Geo-spatial connectivity </a:t>
            </a:r>
          </a:p>
          <a:p>
            <a:pPr lvl="1"/>
            <a:r>
              <a:rPr lang="en-US" dirty="0"/>
              <a:t>Social influence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Disadvantages</a:t>
            </a:r>
          </a:p>
          <a:p>
            <a:pPr lvl="1"/>
            <a:r>
              <a:rPr lang="en-US" dirty="0"/>
              <a:t>Data availability - difficult to sample a complete large network </a:t>
            </a:r>
          </a:p>
          <a:p>
            <a:pPr lvl="1"/>
            <a:r>
              <a:rPr lang="en-US" dirty="0"/>
              <a:t>Sampling </a:t>
            </a:r>
          </a:p>
          <a:p>
            <a:pPr lvl="1"/>
            <a:r>
              <a:rPr lang="en-US" dirty="0"/>
              <a:t>Effect of aggregation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39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1D47E-D0FD-7E48-B70B-86B0E953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of Questions One Might Ask with Network Models of Epidemics: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E426FA-84A5-1B47-9E58-011999217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9" t="6432" r="15800" b="9018"/>
          <a:stretch/>
        </p:blipFill>
        <p:spPr>
          <a:xfrm>
            <a:off x="7192739" y="1690688"/>
            <a:ext cx="4680420" cy="4876206"/>
          </a:xfr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D731A4C-313E-FF46-B0EF-E5E47C4EA73F}"/>
              </a:ext>
            </a:extLst>
          </p:cNvPr>
          <p:cNvSpPr txBox="1">
            <a:spLocks/>
          </p:cNvSpPr>
          <p:nvPr/>
        </p:nvSpPr>
        <p:spPr>
          <a:xfrm>
            <a:off x="639417" y="1868787"/>
            <a:ext cx="5980758" cy="4669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Given what we know about a geographic network, what are the best locations for risk based pathogen surveillance?</a:t>
            </a:r>
          </a:p>
          <a:p>
            <a:r>
              <a:rPr lang="en-US" dirty="0"/>
              <a:t>Are there locations that are super-spreaders?</a:t>
            </a:r>
          </a:p>
          <a:p>
            <a:r>
              <a:rPr lang="en-US" dirty="0"/>
              <a:t>How do social processes affect plant disease dispersal?</a:t>
            </a:r>
          </a:p>
        </p:txBody>
      </p:sp>
    </p:spTree>
    <p:extLst>
      <p:ext uri="{BB962C8B-B14F-4D97-AF65-F5344CB8AC3E}">
        <p14:creationId xmlns:p14="http://schemas.microsoft.com/office/powerpoint/2010/main" val="327188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C4A63-FD60-5F48-837D-EB0A18297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409" y="165619"/>
            <a:ext cx="10515600" cy="1325563"/>
          </a:xfrm>
        </p:spPr>
        <p:txBody>
          <a:bodyPr/>
          <a:lstStyle/>
          <a:p>
            <a:r>
              <a:rPr lang="en-US" dirty="0"/>
              <a:t>Network </a:t>
            </a:r>
            <a:r>
              <a:rPr lang="en-US" dirty="0" err="1"/>
              <a:t>descriptives</a:t>
            </a:r>
            <a:r>
              <a:rPr lang="en-US" dirty="0"/>
              <a:t> may tell us some about epidemic risk in networks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20EA0C-882A-FE4F-A620-B5A8517B01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7749351"/>
              </p:ext>
            </p:extLst>
          </p:nvPr>
        </p:nvGraphicFramePr>
        <p:xfrm>
          <a:off x="1000990" y="1790080"/>
          <a:ext cx="10190019" cy="431292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492274">
                  <a:extLst>
                    <a:ext uri="{9D8B030D-6E8A-4147-A177-3AD203B41FA5}">
                      <a16:colId xmlns:a16="http://schemas.microsoft.com/office/drawing/2014/main" val="3348574738"/>
                    </a:ext>
                  </a:extLst>
                </a:gridCol>
                <a:gridCol w="3596884">
                  <a:extLst>
                    <a:ext uri="{9D8B030D-6E8A-4147-A177-3AD203B41FA5}">
                      <a16:colId xmlns:a16="http://schemas.microsoft.com/office/drawing/2014/main" val="1892569755"/>
                    </a:ext>
                  </a:extLst>
                </a:gridCol>
                <a:gridCol w="4100861">
                  <a:extLst>
                    <a:ext uri="{9D8B030D-6E8A-4147-A177-3AD203B41FA5}">
                      <a16:colId xmlns:a16="http://schemas.microsoft.com/office/drawing/2014/main" val="364801209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Measure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Definition 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Relevance for Epidemics 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7103172"/>
                  </a:ext>
                </a:extLst>
              </a:tr>
              <a:tr h="8902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Degree Centrality</a:t>
                      </a:r>
                      <a:endParaRPr lang="en-US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The number of links a node has to other nodes in the network (both incoming and outgoing)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Node degree of epidemic starting point (number of links) has been shown to influence epidemic outcomes. Those with high degree may be “super spreaders” once infected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5992822"/>
                  </a:ext>
                </a:extLst>
              </a:tr>
              <a:tr h="85026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Betweenness centrality  </a:t>
                      </a:r>
                      <a:endParaRPr lang="en-US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The number of shortest paths through the network of which a node is a part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 measure of how much a node serves as a “bridge” to new nodes. Removal of nodes with high </a:t>
                      </a:r>
                      <a:r>
                        <a:rPr lang="en-US" sz="1600" dirty="0" err="1">
                          <a:effectLst/>
                        </a:rPr>
                        <a:t>betweenness</a:t>
                      </a:r>
                      <a:r>
                        <a:rPr lang="en-US" sz="1600" dirty="0">
                          <a:effectLst/>
                        </a:rPr>
                        <a:t> may contain an epidemic within a region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2237368"/>
                  </a:ext>
                </a:extLst>
              </a:tr>
              <a:tr h="99949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Eigenvector centrality </a:t>
                      </a:r>
                      <a:endParaRPr lang="en-US" sz="3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 weighted sum reflecting both direct links to a node (degree) and the node degree of neighbors</a:t>
                      </a:r>
                      <a:endParaRPr lang="en-US" sz="240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If a node does not itself have a high node degree, but is connected to nodes with high degree, it may be at increased risk of infection and spreading infection 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119594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Closeness Centrality 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The inverse of the average length of the shortest path to/from all the other nodes in the network </a:t>
                      </a:r>
                      <a:endParaRPr lang="en-US" sz="2400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Efficiency of the node to spread disease to any other node in the network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9181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27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5191-4A0E-2B47-9644-12C3BF3C2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267154"/>
            <a:ext cx="10515600" cy="1325563"/>
          </a:xfrm>
        </p:spPr>
        <p:txBody>
          <a:bodyPr/>
          <a:lstStyle/>
          <a:p>
            <a:r>
              <a:rPr lang="en-US" dirty="0"/>
              <a:t>Node statistics and epidemic outcomes </a:t>
            </a:r>
            <a:br>
              <a:rPr lang="en-US" dirty="0"/>
            </a:br>
            <a:r>
              <a:rPr lang="en-US" dirty="0"/>
              <a:t>Case: variety spread in seed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BDDF4-1602-7F4C-9F8D-10846C54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707" y="2158586"/>
            <a:ext cx="4904921" cy="368541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64CFF1-4874-8A4C-89BD-4AE0A8E3E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6" y="2021568"/>
            <a:ext cx="6357730" cy="4351338"/>
          </a:xfrm>
        </p:spPr>
        <p:txBody>
          <a:bodyPr>
            <a:normAutofit/>
          </a:bodyPr>
          <a:lstStyle/>
          <a:p>
            <a:r>
              <a:rPr lang="en-US" dirty="0"/>
              <a:t>Study looking at barley seed flows in Ethiopia</a:t>
            </a:r>
          </a:p>
          <a:p>
            <a:endParaRPr lang="en-US" dirty="0"/>
          </a:p>
          <a:p>
            <a:r>
              <a:rPr lang="en-US" dirty="0"/>
              <a:t>Findings indicate that the node degree of the starting households drives the final number of households reached </a:t>
            </a:r>
          </a:p>
          <a:p>
            <a:endParaRPr lang="en-US" dirty="0"/>
          </a:p>
          <a:p>
            <a:r>
              <a:rPr lang="en-US" dirty="0"/>
              <a:t>Important implications for epidemic spread in seed systems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ED6B9-953B-8F40-87CF-FF42D103064F}"/>
              </a:ext>
            </a:extLst>
          </p:cNvPr>
          <p:cNvSpPr txBox="1"/>
          <p:nvPr/>
        </p:nvSpPr>
        <p:spPr>
          <a:xfrm>
            <a:off x="9682843" y="6127234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Marco </a:t>
            </a:r>
            <a:r>
              <a:rPr lang="en-US" dirty="0" err="1"/>
              <a:t>Pautasso</a:t>
            </a:r>
            <a:r>
              <a:rPr lang="en-US" dirty="0"/>
              <a:t> 2015</a:t>
            </a:r>
          </a:p>
        </p:txBody>
      </p:sp>
    </p:spTree>
    <p:extLst>
      <p:ext uri="{BB962C8B-B14F-4D97-AF65-F5344CB8AC3E}">
        <p14:creationId xmlns:p14="http://schemas.microsoft.com/office/powerpoint/2010/main" val="4253722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ED949-71EA-864D-885B-93033FAE0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7730" cy="4351338"/>
          </a:xfrm>
        </p:spPr>
        <p:txBody>
          <a:bodyPr>
            <a:normAutofit/>
          </a:bodyPr>
          <a:lstStyle/>
          <a:p>
            <a:r>
              <a:rPr lang="en-US" dirty="0"/>
              <a:t>Modeling Ebola spread combining SEIR model with network-based model</a:t>
            </a:r>
          </a:p>
          <a:p>
            <a:r>
              <a:rPr lang="en-US" dirty="0"/>
              <a:t>Overcomes the assumption of homogeneous mixing of other Ebola models</a:t>
            </a:r>
          </a:p>
          <a:p>
            <a:r>
              <a:rPr lang="en-US" dirty="0"/>
              <a:t>Calibrated with field data from 2014 Liberia  </a:t>
            </a:r>
          </a:p>
          <a:p>
            <a:r>
              <a:rPr lang="en-US" dirty="0"/>
              <a:t>Modeled a one year forecast of disease spread along with what-if scenario analysis to assess intervention strategies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B4D2EA-7861-1D4C-BBA4-47D499AFE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12" t="1" r="20062" b="29763"/>
          <a:stretch/>
        </p:blipFill>
        <p:spPr>
          <a:xfrm>
            <a:off x="8090451" y="4109036"/>
            <a:ext cx="2226365" cy="274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5A5FEF-49A0-5542-9440-50FCF0D3F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64" t="1" r="40205" b="29763"/>
          <a:stretch/>
        </p:blipFill>
        <p:spPr>
          <a:xfrm>
            <a:off x="8019219" y="1871020"/>
            <a:ext cx="2368826" cy="2748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60D37-A817-934F-B4BF-74D943A5C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8" t="12275" r="60124" b="29618"/>
          <a:stretch/>
        </p:blipFill>
        <p:spPr>
          <a:xfrm>
            <a:off x="7941363" y="198783"/>
            <a:ext cx="2524539" cy="22742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792DB6-09BD-9D44-A756-A5481DB186D4}"/>
              </a:ext>
            </a:extLst>
          </p:cNvPr>
          <p:cNvSpPr txBox="1"/>
          <p:nvPr/>
        </p:nvSpPr>
        <p:spPr>
          <a:xfrm>
            <a:off x="10316816" y="6256011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Rizzo et al 2016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79C71-8A5D-BC46-9D34-A21667F1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61" y="351088"/>
            <a:ext cx="10515600" cy="1325563"/>
          </a:xfrm>
        </p:spPr>
        <p:txBody>
          <a:bodyPr/>
          <a:lstStyle/>
          <a:p>
            <a:r>
              <a:rPr lang="en-US" dirty="0"/>
              <a:t>Used for many years in human epidemiology Case: 2014 Ebola Outbreak</a:t>
            </a:r>
          </a:p>
        </p:txBody>
      </p:sp>
    </p:spTree>
    <p:extLst>
      <p:ext uri="{BB962C8B-B14F-4D97-AF65-F5344CB8AC3E}">
        <p14:creationId xmlns:p14="http://schemas.microsoft.com/office/powerpoint/2010/main" val="888419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4646</TotalTime>
  <Words>871</Words>
  <Application>Microsoft Macintosh PowerPoint</Application>
  <PresentationFormat>Widescreen</PresentationFormat>
  <Paragraphs>128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Baskerville</vt:lpstr>
      <vt:lpstr>Calibri</vt:lpstr>
      <vt:lpstr>Calibri Light</vt:lpstr>
      <vt:lpstr>Century Gothic</vt:lpstr>
      <vt:lpstr>inherit</vt:lpstr>
      <vt:lpstr>Times New Roman</vt:lpstr>
      <vt:lpstr>Office Theme</vt:lpstr>
      <vt:lpstr>Epidemic Networks</vt:lpstr>
      <vt:lpstr>Learning Goals </vt:lpstr>
      <vt:lpstr>Network Models for Epidemics </vt:lpstr>
      <vt:lpstr>Network models vs. Standard Differential Equation Models (SIR, for example) </vt:lpstr>
      <vt:lpstr>Advantages and disadvantages of network models</vt:lpstr>
      <vt:lpstr>Examples of Questions One Might Ask with Network Models of Epidemics:</vt:lpstr>
      <vt:lpstr>Network descriptives may tell us some about epidemic risk in networks</vt:lpstr>
      <vt:lpstr>Node statistics and epidemic outcomes  Case: variety spread in seed networks</vt:lpstr>
      <vt:lpstr>Used for many years in human epidemiology Case: 2014 Ebola Outbreak</vt:lpstr>
      <vt:lpstr>Epidemics in horticultural trade networks </vt:lpstr>
      <vt:lpstr>Exponential Random Graph Models (ERGMs)</vt:lpstr>
      <vt:lpstr>Concept: Exponential Random Graph Models (ERGMs)</vt:lpstr>
      <vt:lpstr>Exponential random graph models (ERGMs)</vt:lpstr>
      <vt:lpstr>ERGM Model Specification</vt:lpstr>
      <vt:lpstr>PowerPoint Presentation</vt:lpstr>
      <vt:lpstr>Ecuador Seed Network </vt:lpstr>
      <vt:lpstr>In the potato seed system in Ecuador, what is the effect of node type on the probability that a link exists?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Epidemic Networks </dc:title>
  <dc:creator>kelseyandersen1@outlook.com</dc:creator>
  <cp:lastModifiedBy>Kelsey Andersen</cp:lastModifiedBy>
  <cp:revision>30</cp:revision>
  <dcterms:created xsi:type="dcterms:W3CDTF">2018-07-22T01:07:24Z</dcterms:created>
  <dcterms:modified xsi:type="dcterms:W3CDTF">2019-03-18T07:10:04Z</dcterms:modified>
</cp:coreProperties>
</file>